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355600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chemeClr val="accent1">
            <a:satOff val="-9155"/>
            <a:lumOff val="-32673"/>
          </a:schemeClr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-357243"/>
              <a:satOff val="7293"/>
              <a:lumOff val="8906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3">
              <a:satOff val="1412"/>
              <a:lumOff val="16412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>
                  <a:satOff val="1412"/>
                  <a:lumOff val="1641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E937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FFF171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A51B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E1A84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103425"/>
              <a:satOff val="-7243"/>
              <a:lumOff val="99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chemeClr val="accent5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lumOff val="-1428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5">
                  <a:lumOff val="-1428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5">
              <a:satOff val="-6299"/>
              <a:lumOff val="-3230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950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6000"/>
              </a:spcBef>
              <a:buSzTx/>
              <a:buNone/>
              <a:defRPr sz="5000"/>
            </a:lvl1pPr>
            <a:lvl2pPr marL="0" indent="457200">
              <a:spcBef>
                <a:spcPts val="6000"/>
              </a:spcBef>
              <a:buSzTx/>
              <a:buNone/>
              <a:defRPr sz="5000"/>
            </a:lvl2pPr>
            <a:lvl3pPr marL="0" indent="914400">
              <a:spcBef>
                <a:spcPts val="6000"/>
              </a:spcBef>
              <a:buSzTx/>
              <a:buNone/>
              <a:defRPr sz="5000"/>
            </a:lvl3pPr>
            <a:lvl4pPr marL="0" indent="1371600">
              <a:spcBef>
                <a:spcPts val="6000"/>
              </a:spcBef>
              <a:buSzTx/>
              <a:buNone/>
              <a:defRPr sz="5000"/>
            </a:lvl4pPr>
            <a:lvl5pPr marL="0" indent="18288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>
            <a:lvl1pPr marL="254000" indent="-2540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 defTabSz="2438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a curved, white, layered pattern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lose-up of a layered pattern of grey stone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hite ribbed pattern"/>
          <p:cNvSpPr/>
          <p:nvPr>
            <p:ph type="pic" sz="quarter" idx="23"/>
          </p:nvPr>
        </p:nvSpPr>
        <p:spPr>
          <a:xfrm>
            <a:off x="14621933" y="3632200"/>
            <a:ext cx="9677401" cy="64572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Angular, futuristic, white corridor with shadows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uturistic, curved, white structure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6200"/>
            <a:ext cx="21971004" cy="4648200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curved, white, layered pattern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se-up of the edge of white curved stone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Subtitle"/>
          <p:cNvSpPr txBox="1"/>
          <p:nvPr>
            <p:ph type="body" sz="quarter" idx="22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39116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458699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chemeClr val="accent1">
              <a:satOff val="-9155"/>
              <a:lumOff val="-32673"/>
            </a:schemeClr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355600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chemeClr val="accent1">
              <a:satOff val="-9155"/>
              <a:lumOff val="-32673"/>
            </a:schemeClr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04/06/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04/06/2025</a:t>
            </a:r>
          </a:p>
        </p:txBody>
      </p:sp>
      <p:sp>
        <p:nvSpPr>
          <p:cNvPr id="172" name="Sales analysis using SQ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Sales analysis using SQL </a:t>
            </a:r>
          </a:p>
        </p:txBody>
      </p:sp>
      <p:sp>
        <p:nvSpPr>
          <p:cNvPr id="173" name="Walmart Data analysi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Walmart 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ost Popular Payment Method by C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Most Popular Payment Method by City</a:t>
            </a:r>
          </a:p>
        </p:txBody>
      </p:sp>
      <p:sp>
        <p:nvSpPr>
          <p:cNvPr id="206" name="Analyzed transactions to determine the most frequently used payment method in each cit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Analyzed transactions to determine the most frequently used payment method in each city.</a:t>
            </a:r>
          </a:p>
          <a:p>
            <a:pPr/>
            <a:r>
              <a:t>Compared usage of payment types such as Cash, Credit Card, and Ewallet across all cities.</a:t>
            </a:r>
          </a:p>
          <a:p>
            <a:pPr/>
            <a:r>
              <a:t>Identified the top payment method in each city using count of transactions.</a:t>
            </a:r>
          </a:p>
          <a:p>
            <a:pPr/>
            <a:r>
              <a:t>Helps Walmart tailor marketing strategies and enhance customer convenience by promoting preferred payment methods.</a:t>
            </a:r>
          </a:p>
          <a:p>
            <a:pPr/>
            <a:r>
              <a:t>Supports strategic decisions like partnering with fintech providers or offering discounts on popular methods in specific regions.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ode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209" name="Screenshot 2025-06-01 at 11.26.14 PM.png" descr="Screenshot 2025-06-01 at 11.26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494" y="2735081"/>
            <a:ext cx="11868169" cy="9742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25-06-01 at 11.26.03 PM.png" descr="Screenshot 2025-06-01 at 11.26.0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05058" y="4740424"/>
            <a:ext cx="10097969" cy="3647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0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Monthly Sales Distribution by Gen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Monthly Sales Distribution by Gender</a:t>
            </a:r>
          </a:p>
        </p:txBody>
      </p:sp>
      <p:sp>
        <p:nvSpPr>
          <p:cNvPr id="213" name="Analyzed sales data to compare monthly purchase behavior between male and female customer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Analyzed sales data to compare monthly purchase behavior between male and female customers.</a:t>
            </a:r>
          </a:p>
          <a:p>
            <a:pPr/>
            <a:r>
              <a:t>Grouped data by month and gender to identify sales trends over time.</a:t>
            </a:r>
          </a:p>
          <a:p>
            <a:pPr/>
            <a:r>
              <a:t>Helps in understanding gender-based purchasing patterns and seasonal shopping behavior.</a:t>
            </a:r>
          </a:p>
          <a:p>
            <a:pPr/>
            <a:r>
              <a:t>Enables Walmart to customize promotions, offers, and inventory planning based on gender-specific trends.</a:t>
            </a:r>
          </a:p>
          <a:p>
            <a:pPr/>
            <a:r>
              <a:t>Supports data-driven marketing decisions, such as targeting high-sales months with gender-focused campaigns.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ode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216" name="Screenshot 2025-06-01 at 11.28.00 PM.png" descr="Screenshot 2025-06-01 at 11.28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988" y="2550614"/>
            <a:ext cx="12228616" cy="10061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shot 2025-06-01 at 11.27.51 PM.png" descr="Screenshot 2025-06-01 at 11.27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6120" y="5059678"/>
            <a:ext cx="8849726" cy="2898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  <p:bldP build="whole" bldLvl="1" animBg="1" rev="0" advAuto="0" spid="217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roduct Line by Customer Ty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Product Line by Customer Type</a:t>
            </a:r>
          </a:p>
        </p:txBody>
      </p:sp>
      <p:sp>
        <p:nvSpPr>
          <p:cNvPr id="220" name="Analyzed the total sales across product lines for each customer type (Member vs. Normal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Analyzed the total sales across product lines for each customer type (Member vs. Normal).</a:t>
            </a:r>
          </a:p>
          <a:p>
            <a:pPr/>
            <a:r>
              <a:t>Segregated data using the Customer type and Product line columns.</a:t>
            </a:r>
          </a:p>
          <a:p>
            <a:pPr/>
            <a:r>
              <a:t>Calculated total revenue (SUM of Total) for each combination.</a:t>
            </a:r>
          </a:p>
          <a:p>
            <a:pPr/>
            <a:r>
              <a:t>Identified the most preferred product line by each customer type based on highest total sales.</a:t>
            </a:r>
          </a:p>
          <a:p>
            <a:pPr/>
            <a:r>
              <a:t>Helps Walmart tailor promotions and inventory for targeted customer groups.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3" name="Code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224" name="Screenshot 2025-06-04 at 9.03.51 PM.png" descr="Screenshot 2025-06-04 at 9.03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002" y="3946275"/>
            <a:ext cx="11952391" cy="5823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creenshot 2025-06-04 at 9.03.23 PM.png" descr="Screenshot 2025-06-04 at 9.03.2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86991" y="6480261"/>
            <a:ext cx="10685779" cy="5636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"/>
      <p:bldP build="whole" bldLvl="1" animBg="1" rev="0" advAuto="0" spid="225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peat Custom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Repeat Customers</a:t>
            </a:r>
          </a:p>
        </p:txBody>
      </p:sp>
      <p:sp>
        <p:nvSpPr>
          <p:cNvPr id="228" name="Analyzed transaction dates to detect repeat purchases by customers within a 30-day window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Analyzed transaction dates to detect repeat purchases by customers within a 30-day window.</a:t>
            </a:r>
          </a:p>
          <a:p>
            <a:pPr/>
            <a:r>
              <a:t>Used window functions (LAG) to compare each purchase date with the previous one for the same customer type.</a:t>
            </a:r>
          </a:p>
          <a:p>
            <a:pPr/>
            <a:r>
              <a:t>Calculated the number of days between transactions.</a:t>
            </a:r>
          </a:p>
          <a:p>
            <a:pPr/>
            <a:r>
              <a:t>Flagged purchases made within 30 days as repeat behavior.</a:t>
            </a:r>
          </a:p>
          <a:p>
            <a:pPr/>
            <a:r>
              <a:t>Insight: Helps identify loyal or returning customers, which can guide loyalty programs or remarketing strategies.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ode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231" name="Screenshot 2025-06-04 at 9.16.38 PM.png" descr="Screenshot 2025-06-04 at 9.16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254" y="3009607"/>
            <a:ext cx="14610328" cy="6236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creenshot 2025-06-04 at 9.22.22 PM.png" descr="Screenshot 2025-06-04 at 9.22.2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10903" y="7282417"/>
            <a:ext cx="9423086" cy="5588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1"/>
      <p:bldP build="whole" bldLvl="1" animBg="1" rev="0" advAuto="0" spid="232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op 5 Customers by Sales Volu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Top 5 Customers by Sales Volume</a:t>
            </a:r>
          </a:p>
        </p:txBody>
      </p:sp>
      <p:sp>
        <p:nvSpPr>
          <p:cNvPr id="235" name="Identify the top 5 customers contributing the most to overall revenu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 the top 5 customers contributing the most to overall revenue</a:t>
            </a:r>
          </a:p>
          <a:p>
            <a:pPr/>
            <a:r>
              <a:t>Used SUM(Total) to calculate total purchase amount per customer.</a:t>
            </a:r>
          </a:p>
          <a:p>
            <a:pPr/>
            <a:r>
              <a:t>Sorted the results in descending order to highlight highest spenders.</a:t>
            </a:r>
          </a:p>
          <a:p>
            <a:pPr/>
            <a:r>
              <a:t>Filtered top 5 using LIMIT 5.</a:t>
            </a:r>
          </a:p>
          <a:p>
            <a:pPr/>
            <a:r>
              <a:t>These top customers can be targeted for rewards, loyalty programs, or VIP perks.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de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238" name="Screenshot 2025-06-04 at 9.28.52 PM.png" descr="Screenshot 2025-06-04 at 9.28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899" y="4058295"/>
            <a:ext cx="12266736" cy="60081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Screenshot 2025-06-04 at 9.28.32 PM.png" descr="Screenshot 2025-06-04 at 9.28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00192" y="5754959"/>
            <a:ext cx="8775323" cy="2614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"/>
      <p:bldP build="whole" bldLvl="1" animBg="1" rev="0" advAuto="0" spid="23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ranch by Sales Growth R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Branch by Sales Growth Rate</a:t>
            </a:r>
          </a:p>
        </p:txBody>
      </p:sp>
      <p:sp>
        <p:nvSpPr>
          <p:cNvPr id="176" name="Branch A showed the highest positive sales growth, with an average monthly growth rate of +1.66%.…"/>
          <p:cNvSpPr txBox="1"/>
          <p:nvPr>
            <p:ph type="body" idx="1"/>
          </p:nvPr>
        </p:nvSpPr>
        <p:spPr>
          <a:xfrm>
            <a:off x="1710473" y="2729994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Branch A showed the highest positive sales growth, with an average monthly growth rate of +1.66%.</a:t>
            </a:r>
          </a:p>
          <a:p>
            <a:pPr/>
            <a:r>
              <a:t>Branch C experienced a decline in performance, with a growth rate of -2.80%.</a:t>
            </a:r>
          </a:p>
          <a:p>
            <a:pPr/>
            <a:r>
              <a:t>Branch B had the lowest performance, with a growth rate of -3.45%.</a:t>
            </a:r>
          </a:p>
        </p:txBody>
      </p:sp>
      <p:pic>
        <p:nvPicPr>
          <p:cNvPr id="177" name="Screenshot 2025-06-04 at 1.58.00 PM.png" descr="Screenshot 2025-06-04 at 1.58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1961" y="7270061"/>
            <a:ext cx="9095653" cy="5763195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Analyzing Sales Trends by Day of the We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91">
              <a:defRPr spc="-88" sz="8800"/>
            </a:lvl1pPr>
          </a:lstStyle>
          <a:p>
            <a:pPr/>
            <a:r>
              <a:t>Analyzing Sales Trends by Day of the Week</a:t>
            </a:r>
          </a:p>
        </p:txBody>
      </p:sp>
      <p:sp>
        <p:nvSpPr>
          <p:cNvPr id="242" name="Saturday is the most profitable day, with total sales of ₹56,120.81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Saturday is the most profitable day, with total sales of ₹56,120.81.</a:t>
            </a:r>
          </a:p>
          <a:p>
            <a:pPr/>
            <a:r>
              <a:t>Tuesday follows with strong sales of ₹51,482.25.</a:t>
            </a:r>
          </a:p>
          <a:p>
            <a:pPr/>
            <a:r>
              <a:t>Monday sees the lowest sales, totaling ₹37,899.08.</a:t>
            </a:r>
          </a:p>
          <a:p>
            <a:pPr/>
            <a:r>
              <a:t>Weekends (Saturday and Sunday) perform better overall, indicating higher footfall or larger purchases.</a:t>
            </a:r>
          </a:p>
          <a:p>
            <a:pPr/>
            <a:r>
              <a:t>The data helps Walmart plan marketing campaigns and promotions more effectively on high-traffic days.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ode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245" name="10.1.png" descr="10.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849" y="2676588"/>
            <a:ext cx="13152990" cy="5450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10.png" descr="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8327" y="8318686"/>
            <a:ext cx="11484930" cy="48060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Screenshot 2025-06-04 at 9.51.20 PM.png" descr="Screenshot 2025-06-04 at 9.51.2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82562" y="4185024"/>
            <a:ext cx="9716861" cy="572528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0" presetID="1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  <p:bldP build="whole" bldLvl="1" animBg="1" rev="0" advAuto="0" spid="246" grpId="2"/>
      <p:bldP build="whole" bldLvl="1" animBg="1" rev="0" advAuto="0" spid="247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ode and Output"/>
          <p:cNvSpPr txBox="1"/>
          <p:nvPr>
            <p:ph type="title"/>
          </p:nvPr>
        </p:nvSpPr>
        <p:spPr>
          <a:xfrm>
            <a:off x="828520" y="635355"/>
            <a:ext cx="21971001" cy="1689101"/>
          </a:xfrm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180" name="Screenshot 2025-06-04 at 1.46.26 PM.png" descr="Screenshot 2025-06-04 at 1.46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472" y="2457446"/>
            <a:ext cx="14576016" cy="9126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1.1.png" descr="1.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683" y="4648108"/>
            <a:ext cx="8610546" cy="25753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2"/>
      <p:bldP build="whole" bldLvl="1" animBg="1" rev="0" advAuto="0" spid="18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ost Profitable Product Line for Each Bran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72640">
              <a:defRPr spc="-85" sz="8500"/>
            </a:lvl1pPr>
          </a:lstStyle>
          <a:p>
            <a:pPr/>
            <a:r>
              <a:t>Most Profitable Product Line for Each Branch</a:t>
            </a:r>
          </a:p>
        </p:txBody>
      </p:sp>
      <p:sp>
        <p:nvSpPr>
          <p:cNvPr id="184" name="Branch A: Most profitable product line is Home and lifestyle with a profit of ₹1067.49…"/>
          <p:cNvSpPr txBox="1"/>
          <p:nvPr>
            <p:ph type="body" idx="1"/>
          </p:nvPr>
        </p:nvSpPr>
        <p:spPr>
          <a:xfrm>
            <a:off x="1912062" y="2409003"/>
            <a:ext cx="21971001" cy="8256011"/>
          </a:xfrm>
          <a:prstGeom prst="rect">
            <a:avLst/>
          </a:prstGeom>
        </p:spPr>
        <p:txBody>
          <a:bodyPr/>
          <a:lstStyle/>
          <a:p>
            <a:pPr/>
            <a:r>
              <a:t>Branch A: Most profitable product line is Home and lifestyle with a profit of ₹1067.49</a:t>
            </a:r>
          </a:p>
          <a:p>
            <a:pPr/>
            <a:r>
              <a:t>Branch B: Most profitable product line is Sports and travel with a profit of ₹951.82</a:t>
            </a:r>
          </a:p>
          <a:p>
            <a:pPr/>
            <a:r>
              <a:t>Branch C: Most profitable product line is Food and beverages with a profit of ₹1131.76</a:t>
            </a:r>
          </a:p>
        </p:txBody>
      </p:sp>
      <p:pic>
        <p:nvPicPr>
          <p:cNvPr id="185" name="Screenshot 2025-06-04 at 2.16.48 PM.png" descr="Screenshot 2025-06-04 at 2.16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4296" y="7015554"/>
            <a:ext cx="9686532" cy="532389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de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188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366" y="3979043"/>
            <a:ext cx="11862917" cy="663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2.1.png" descr="2.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1887" y="5656240"/>
            <a:ext cx="8994424" cy="2403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2"/>
      <p:bldP build="whole" bldLvl="1" animBg="1" rev="0" advAuto="0" spid="18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er Segmentation Based on Spen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072640">
              <a:defRPr spc="-85" sz="8500"/>
            </a:lvl1pPr>
          </a:lstStyle>
          <a:p>
            <a:pPr/>
            <a:r>
              <a:t>Customer Segmentation Based on Spending</a:t>
            </a:r>
          </a:p>
        </p:txBody>
      </p:sp>
      <p:sp>
        <p:nvSpPr>
          <p:cNvPr id="192" name="High Spenders: These customers consistently spend more than the upper threshold and contribute significantly to total revenue. They are ideal targets for premium offers, loyalty programs, and exclusive discount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High Spenders: These customers consistently spend more than the upper threshold and contribute significantly to total revenue. They are ideal targets for premium offers, loyalty programs, and exclusive discounts.</a:t>
            </a:r>
          </a:p>
          <a:p>
            <a:pPr/>
            <a:r>
              <a:t>Medium Spenders: These customers have moderate spending patterns. They represent a stable base and can be nurtured with upselling strategies to move them into the high spender category.</a:t>
            </a:r>
          </a:p>
          <a:p>
            <a:pPr/>
            <a:r>
              <a:t>Low Spenders: Customers in this group have minimal purchase activity. They may be occasional or price-sensitive shoppers and could benefit from targeted promotions or bundled offers.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de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195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596" y="3028771"/>
            <a:ext cx="9450889" cy="8379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3.1.png" descr="3.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79316" y="3135787"/>
            <a:ext cx="7265881" cy="8165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19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etecting Anomalies in Sales Transa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70176">
              <a:defRPr spc="-89" sz="8900"/>
            </a:lvl1pPr>
          </a:lstStyle>
          <a:p>
            <a:pPr/>
            <a:r>
              <a:t>Detecting Anomalies in Sales Transactions</a:t>
            </a:r>
          </a:p>
        </p:txBody>
      </p:sp>
      <p:sp>
        <p:nvSpPr>
          <p:cNvPr id="199" name="Analyzed individual transactions across product lines to identify unusually high or low sales valu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911" indent="-438911" defTabSz="341375">
              <a:spcBef>
                <a:spcPts val="4500"/>
              </a:spcBef>
              <a:defRPr sz="3839"/>
            </a:pPr>
            <a:r>
              <a:t>Analyzed individual transactions across product lines to identify unusually high or low sales values.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Used average (mean) and standard deviation of sales (Total) within each product line as benchmarks.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Transactions outside ±2 standard deviations from the mean were flagged as anomalies.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These anomalies may indicate data entry errors, suspicious activity, or unexpected purchasing behavior.</a:t>
            </a:r>
          </a:p>
          <a:p>
            <a:pPr marL="438911" indent="-438911" defTabSz="341375">
              <a:spcBef>
                <a:spcPts val="4500"/>
              </a:spcBef>
              <a:defRPr sz="3839"/>
            </a:pPr>
            <a:r>
              <a:t>Enables Walmart to investigate outliers, improve data quality, and adjust pricing or promotional strategies accordingly.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de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pc="-95" sz="9500"/>
            </a:lvl1pPr>
          </a:lstStyle>
          <a:p>
            <a:pPr/>
            <a:r>
              <a:t>Code and OutPut</a:t>
            </a:r>
          </a:p>
        </p:txBody>
      </p:sp>
      <p:pic>
        <p:nvPicPr>
          <p:cNvPr id="202" name="Screenshot 2025-06-01 at 11.25.09 PM.png" descr="Screenshot 2025-06-01 at 11.25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389" y="2816832"/>
            <a:ext cx="13291484" cy="7668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shot 2025-06-01 at 11.24.36 PM.png" descr="Screenshot 2025-06-01 at 11.24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2817" y="7220867"/>
            <a:ext cx="13233401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  <p:bldP build="whole" bldLvl="1" animBg="1" rev="0" advAuto="0" spid="203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53585F"/>
      </a:dk2>
      <a:lt2>
        <a:srgbClr val="D5D5D5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-9155"/>
            <a:lumOff val="-32673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>
              <a:satOff val="-9155"/>
              <a:lumOff val="-32673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355600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chemeClr val="accent1">
                <a:satOff val="-9155"/>
                <a:lumOff val="-32673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